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92" r:id="rId5"/>
    <p:sldId id="34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C90C3-3406-44B7-B9C3-F48C48ACF91D}" v="32" dt="2024-03-03T10:57:13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88" d="100"/>
          <a:sy n="88" d="100"/>
        </p:scale>
        <p:origin x="1194" y="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/>
              <a:t>Introducción</a:t>
            </a:r>
            <a:r>
              <a:rPr lang="en-US" altLang="zh-CN" sz="4400" dirty="0"/>
              <a:t> a Databricks y </a:t>
            </a:r>
            <a:r>
              <a:rPr lang="en-US" altLang="zh-CN" sz="4400" dirty="0" err="1"/>
              <a:t>el</a:t>
            </a:r>
            <a:r>
              <a:rPr lang="en-US" altLang="zh-CN" sz="4400" dirty="0"/>
              <a:t> </a:t>
            </a:r>
            <a:r>
              <a:rPr lang="en-US" altLang="zh-CN" sz="4400" dirty="0" err="1"/>
              <a:t>ecosistema</a:t>
            </a:r>
            <a:r>
              <a:rPr lang="en-US" altLang="zh-CN" sz="4400" dirty="0"/>
              <a:t> Spark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4" y="4126421"/>
            <a:ext cx="3594511" cy="847903"/>
          </a:xfrm>
        </p:spPr>
        <p:txBody>
          <a:bodyPr/>
          <a:lstStyle/>
          <a:p>
            <a:r>
              <a:rPr lang="es-ES" dirty="0"/>
              <a:t>Laboratorio: Pipeline de Datos en </a:t>
            </a:r>
            <a:r>
              <a:rPr lang="es-ES" dirty="0" err="1"/>
              <a:t>Databricks</a:t>
            </a:r>
            <a:r>
              <a:rPr lang="es-ES" dirty="0"/>
              <a:t> con Arquitectura Medallón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0D8E-F89E-C633-142B-E854760B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892660"/>
          </a:xfrm>
        </p:spPr>
        <p:txBody>
          <a:bodyPr/>
          <a:lstStyle/>
          <a:p>
            <a:r>
              <a:rPr lang="es-ES" dirty="0"/>
              <a:t>Laboratorio: Pipeline de Datos en </a:t>
            </a:r>
            <a:r>
              <a:rPr lang="es-ES" dirty="0" err="1"/>
              <a:t>Databricks</a:t>
            </a:r>
            <a:r>
              <a:rPr lang="es-ES" dirty="0"/>
              <a:t> con Arquitectura Medallón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6254C76-567D-AD93-BEEB-C24DB52C61B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10" y="1614198"/>
            <a:ext cx="7447594" cy="4317856"/>
          </a:xfrm>
        </p:spPr>
        <p:txBody>
          <a:bodyPr/>
          <a:lstStyle/>
          <a:p>
            <a:endParaRPr lang="es-ES" b="1" dirty="0"/>
          </a:p>
          <a:p>
            <a:r>
              <a:rPr lang="es-ES" b="1" dirty="0"/>
              <a:t>Objetivo:</a:t>
            </a:r>
            <a:endParaRPr lang="es-ES" dirty="0"/>
          </a:p>
          <a:p>
            <a:pPr lvl="1"/>
            <a:r>
              <a:rPr lang="es-ES" sz="1600" dirty="0"/>
              <a:t>Aprender sobre la arquitectura de datos en capas usando un pipeline de ingesta estructurado en tres niveles: </a:t>
            </a:r>
            <a:r>
              <a:rPr lang="es-ES" sz="1600" b="1" dirty="0" err="1"/>
              <a:t>Bronze</a:t>
            </a:r>
            <a:r>
              <a:rPr lang="es-ES" sz="1600" dirty="0"/>
              <a:t>, </a:t>
            </a:r>
            <a:r>
              <a:rPr lang="es-ES" sz="1600" b="1" dirty="0"/>
              <a:t>Silver</a:t>
            </a:r>
            <a:r>
              <a:rPr lang="es-ES" sz="1600" dirty="0"/>
              <a:t>, y </a:t>
            </a:r>
            <a:r>
              <a:rPr lang="es-ES" sz="1600" b="1" dirty="0"/>
              <a:t>Gold</a:t>
            </a:r>
            <a:r>
              <a:rPr lang="es-ES" sz="1600" dirty="0"/>
              <a:t>.</a:t>
            </a:r>
          </a:p>
          <a:p>
            <a:r>
              <a:rPr lang="es-ES" b="1" dirty="0"/>
              <a:t>Datos:</a:t>
            </a:r>
            <a:endParaRPr lang="es-ES" dirty="0"/>
          </a:p>
          <a:p>
            <a:pPr lvl="1"/>
            <a:r>
              <a:rPr lang="es-ES" sz="1600" dirty="0"/>
              <a:t>Base de datos de pilotos y carreras de </a:t>
            </a:r>
            <a:r>
              <a:rPr lang="es-ES" sz="1600" b="1" dirty="0"/>
              <a:t>Fórmula 1 (1950 - 2023)</a:t>
            </a:r>
            <a:r>
              <a:rPr lang="es-ES" sz="1600" dirty="0"/>
              <a:t>.</a:t>
            </a:r>
          </a:p>
          <a:p>
            <a:r>
              <a:rPr lang="es-ES" b="1" dirty="0"/>
              <a:t>Estructura del Laboratorio:</a:t>
            </a:r>
            <a:endParaRPr lang="es-ES" dirty="0"/>
          </a:p>
          <a:p>
            <a:pPr lvl="1">
              <a:buFont typeface="+mj-lt"/>
              <a:buAutoNum type="arabicPeriod"/>
            </a:pPr>
            <a:r>
              <a:rPr lang="es-ES" sz="1600" b="1" dirty="0"/>
              <a:t>Notebook </a:t>
            </a:r>
            <a:r>
              <a:rPr lang="es-ES" sz="1600" b="1" dirty="0" err="1"/>
              <a:t>Bronze</a:t>
            </a:r>
            <a:r>
              <a:rPr lang="es-ES" sz="1600" b="1" dirty="0"/>
              <a:t>:</a:t>
            </a:r>
            <a:r>
              <a:rPr lang="es-ES" sz="1600" dirty="0"/>
              <a:t> Ingesta de datos crudos desde la fuente.</a:t>
            </a:r>
          </a:p>
          <a:p>
            <a:pPr lvl="1">
              <a:buFont typeface="+mj-lt"/>
              <a:buAutoNum type="arabicPeriod"/>
            </a:pPr>
            <a:r>
              <a:rPr lang="es-ES" sz="1600" b="1" dirty="0"/>
              <a:t>Notebook Silver:</a:t>
            </a:r>
            <a:r>
              <a:rPr lang="es-ES" sz="1600" dirty="0"/>
              <a:t> Limpieza y transformación inicial de los datos para mejorar la calidad.</a:t>
            </a:r>
          </a:p>
          <a:p>
            <a:pPr lvl="1">
              <a:buFont typeface="+mj-lt"/>
              <a:buAutoNum type="arabicPeriod"/>
            </a:pPr>
            <a:r>
              <a:rPr lang="es-ES" sz="1600" b="1" dirty="0"/>
              <a:t>Notebook Gold:</a:t>
            </a:r>
            <a:r>
              <a:rPr lang="es-ES" sz="1600" dirty="0"/>
              <a:t> Preparación final de datos listos para consumo y análisis.</a:t>
            </a:r>
          </a:p>
          <a:p>
            <a:r>
              <a:rPr lang="es-ES" b="1" dirty="0"/>
              <a:t>Paso Final:</a:t>
            </a:r>
            <a:endParaRPr lang="es-ES" dirty="0"/>
          </a:p>
          <a:p>
            <a:pPr lvl="1"/>
            <a:r>
              <a:rPr lang="es-ES" sz="1600" dirty="0"/>
              <a:t>Construcción de visualizaciones para representar gráficamente la información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02732-0426-D259-1C8B-4E3CD62D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89" y="1570624"/>
            <a:ext cx="3717021" cy="29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0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</Words>
  <Application>Microsoft Office PowerPoint</Application>
  <PresentationFormat>Widescreen</PresentationFormat>
  <Paragraphs>15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Laboratorio: Pipeline de Datos en Databricks con Arquitectura Medallón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2024-10-25T08:39:41Z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